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9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9" r:id="rId4"/>
    <p:sldId id="263" r:id="rId5"/>
    <p:sldId id="264" r:id="rId6"/>
    <p:sldId id="266" r:id="rId7"/>
    <p:sldId id="265" r:id="rId8"/>
    <p:sldId id="274" r:id="rId9"/>
    <p:sldId id="272" r:id="rId10"/>
    <p:sldId id="273" r:id="rId11"/>
    <p:sldId id="275" r:id="rId12"/>
  </p:sldIdLst>
  <p:sldSz cx="12192000" cy="6858000"/>
  <p:notesSz cx="6834188" cy="99790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Arkusz_programu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088421769385637"/>
          <c:y val="0.12141305592987496"/>
          <c:w val="0.51638076049845649"/>
          <c:h val="0.77457114074768418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cene3d>
              <a:camera prst="orthographicFront"/>
              <a:lightRig rig="brightRoom" dir="t"/>
            </a:scene3d>
            <a:sp3d prstMaterial="flat">
              <a:bevelT w="0" h="0" prst="angle"/>
              <a:contourClr>
                <a:srgbClr val="000000"/>
              </a:contourClr>
            </a:sp3d>
          </c:spPr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0" h="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EB-471E-91B1-88A3F1E76FE3}"/>
              </c:ext>
            </c:extLst>
          </c:dPt>
          <c:dPt>
            <c:idx val="1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0" h="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7EB-471E-91B1-88A3F1E76FE3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0" h="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EB-471E-91B1-88A3F1E76FE3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0" h="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FC-4092-83C6-5AD819E7313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367,5 mln zł</a:t>
                    </a:r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7EB-471E-91B1-88A3F1E76FE3}"/>
                </c:ext>
              </c:extLst>
            </c:dLbl>
            <c:dLbl>
              <c:idx val="1"/>
              <c:layout>
                <c:manualLayout>
                  <c:x val="-4.2571846732024146E-2"/>
                  <c:y val="-0.133268389769814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465,5 </a:t>
                    </a:r>
                    <a:r>
                      <a:rPr lang="en-US" dirty="0" err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mln</a:t>
                    </a:r>
                    <a: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 </a:t>
                    </a:r>
                    <a:r>
                      <a:rPr lang="en-US" dirty="0" err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zł</a:t>
                    </a:r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7EB-471E-91B1-88A3F1E76FE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97,9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mln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zł</a:t>
                    </a:r>
                    <a:endParaRPr lang="en-US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EB-471E-91B1-88A3F1E76FE3}"/>
                </c:ext>
              </c:extLst>
            </c:dLbl>
            <c:dLbl>
              <c:idx val="3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3"/>
                <c:pt idx="0">
                  <c:v>Dochody</c:v>
                </c:pt>
                <c:pt idx="1">
                  <c:v>Wydatki</c:v>
                </c:pt>
                <c:pt idx="2">
                  <c:v>Wynik (deficyt)</c:v>
                </c:pt>
              </c:strCache>
            </c:strRef>
          </c:cat>
          <c:val>
            <c:numRef>
              <c:f>Arkusz1!$B$2:$B$5</c:f>
              <c:numCache>
                <c:formatCode>_-* #\ ##0.0\ "zł"_-;\-* #\ ##0.0\ "zł"_-;_-* "-"?\ "zł"_-;_-@_-</c:formatCode>
                <c:ptCount val="4"/>
                <c:pt idx="0">
                  <c:v>367533692</c:v>
                </c:pt>
                <c:pt idx="1">
                  <c:v>465512430</c:v>
                </c:pt>
                <c:pt idx="2">
                  <c:v>97978738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EB-471E-91B1-88A3F1E76FE3}"/>
            </c:ext>
          </c:extLst>
        </c:ser>
        <c:dLbls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Dochody/Przychody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0.2050635762490881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F5-49A8-B47B-EA66A1CA31CE}"/>
                </c:ext>
              </c:extLst>
            </c:dLbl>
            <c:dLbl>
              <c:idx val="1"/>
              <c:layout>
                <c:manualLayout>
                  <c:x val="-5.7291004836090216E-17"/>
                  <c:y val="0.2102550591921032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1F5-49A8-B47B-EA66A1CA31CE}"/>
                </c:ext>
              </c:extLst>
            </c:dLbl>
            <c:dLbl>
              <c:idx val="2"/>
              <c:layout>
                <c:manualLayout>
                  <c:x val="0"/>
                  <c:y val="0.2102550591921032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F5-49A8-B47B-EA66A1CA31CE}"/>
                </c:ext>
              </c:extLst>
            </c:dLbl>
            <c:dLbl>
              <c:idx val="3"/>
              <c:layout>
                <c:manualLayout>
                  <c:x val="-1.1458200967218038E-16"/>
                  <c:y val="0.2180422836066256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1F5-49A8-B47B-EA66A1CA31CE}"/>
                </c:ext>
              </c:extLst>
            </c:dLbl>
            <c:dLbl>
              <c:idx val="4"/>
              <c:layout>
                <c:manualLayout>
                  <c:x val="0"/>
                  <c:y val="0.1894891274200436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F5-49A8-B47B-EA66A1CA31CE}"/>
                </c:ext>
              </c:extLst>
            </c:dLbl>
            <c:dLbl>
              <c:idx val="5"/>
              <c:layout>
                <c:manualLayout>
                  <c:x val="0"/>
                  <c:y val="0.1297870735753723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Arkusz1!$B$2:$B$7</c:f>
              <c:numCache>
                <c:formatCode>#,##0</c:formatCode>
                <c:ptCount val="6"/>
                <c:pt idx="0">
                  <c:v>243332881</c:v>
                </c:pt>
                <c:pt idx="1">
                  <c:v>256556377</c:v>
                </c:pt>
                <c:pt idx="2">
                  <c:v>252967154</c:v>
                </c:pt>
                <c:pt idx="3">
                  <c:v>333761923</c:v>
                </c:pt>
                <c:pt idx="4">
                  <c:v>389184123</c:v>
                </c:pt>
                <c:pt idx="5">
                  <c:v>486650394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5-49A8-B47B-EA66A1CA31C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Wydatki/Rozchody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0.2050635762490880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F5-49A8-B47B-EA66A1CA31CE}"/>
                </c:ext>
              </c:extLst>
            </c:dLbl>
            <c:dLbl>
              <c:idx val="1"/>
              <c:layout>
                <c:manualLayout>
                  <c:x val="-5.7291004836090216E-17"/>
                  <c:y val="0.1972763518345659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F5-49A8-B47B-EA66A1CA31CE}"/>
                </c:ext>
              </c:extLst>
            </c:dLbl>
            <c:dLbl>
              <c:idx val="2"/>
              <c:layout>
                <c:manualLayout>
                  <c:x val="0"/>
                  <c:y val="0.20506357624908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1F5-49A8-B47B-EA66A1CA31CE}"/>
                </c:ext>
              </c:extLst>
            </c:dLbl>
            <c:dLbl>
              <c:idx val="3"/>
              <c:layout>
                <c:manualLayout>
                  <c:x val="0"/>
                  <c:y val="0.1972763518345659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F5-49A8-B47B-EA66A1CA31CE}"/>
                </c:ext>
              </c:extLst>
            </c:dLbl>
            <c:dLbl>
              <c:idx val="4"/>
              <c:layout>
                <c:manualLayout>
                  <c:x val="0"/>
                  <c:y val="0.1868933859485361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1F5-49A8-B47B-EA66A1CA31CE}"/>
                </c:ext>
              </c:extLst>
            </c:dLbl>
            <c:dLbl>
              <c:idx val="5"/>
              <c:layout>
                <c:manualLayout>
                  <c:x val="-1.1458200967218038E-16"/>
                  <c:y val="0.2102550591921032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Arkusz1!$C$2:$C$7</c:f>
              <c:numCache>
                <c:formatCode>#,##0</c:formatCode>
                <c:ptCount val="6"/>
                <c:pt idx="0">
                  <c:v>231776026</c:v>
                </c:pt>
                <c:pt idx="1">
                  <c:v>247103834</c:v>
                </c:pt>
                <c:pt idx="2">
                  <c:v>250026600</c:v>
                </c:pt>
                <c:pt idx="3">
                  <c:v>264936960</c:v>
                </c:pt>
                <c:pt idx="4">
                  <c:v>389184123</c:v>
                </c:pt>
                <c:pt idx="5">
                  <c:v>486650394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F5-49A8-B47B-EA66A1CA31C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Różnica (nadwyżka środków)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8645502418045108E-17"/>
                  <c:y val="-3.893612207261179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Arkusz1!$D$2:$D$7</c:f>
              <c:numCache>
                <c:formatCode>#,##0</c:formatCode>
                <c:ptCount val="6"/>
                <c:pt idx="0">
                  <c:v>11556855</c:v>
                </c:pt>
                <c:pt idx="1">
                  <c:v>9452543</c:v>
                </c:pt>
                <c:pt idx="2">
                  <c:v>2940554</c:v>
                </c:pt>
                <c:pt idx="3">
                  <c:v>68824963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F5-49A8-B47B-EA66A1CA31CE}"/>
            </c:ext>
          </c:extLst>
        </c:ser>
        <c:dLbls/>
        <c:gapWidth val="219"/>
        <c:overlap val="-27"/>
        <c:axId val="70326912"/>
        <c:axId val="70353280"/>
      </c:barChart>
      <c:catAx>
        <c:axId val="70326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353280"/>
        <c:crosses val="autoZero"/>
        <c:auto val="1"/>
        <c:lblAlgn val="ctr"/>
        <c:lblOffset val="100"/>
      </c:catAx>
      <c:valAx>
        <c:axId val="70353280"/>
        <c:scaling>
          <c:orientation val="minMax"/>
          <c:max val="5000000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32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Dochody bieżące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0.2050635762490881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F5-49A8-B47B-EA66A1CA31CE}"/>
                </c:ext>
              </c:extLst>
            </c:dLbl>
            <c:dLbl>
              <c:idx val="1"/>
              <c:layout>
                <c:manualLayout>
                  <c:x val="-5.7291004836090216E-17"/>
                  <c:y val="0.2102550591921032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1F5-49A8-B47B-EA66A1CA31CE}"/>
                </c:ext>
              </c:extLst>
            </c:dLbl>
            <c:dLbl>
              <c:idx val="2"/>
              <c:layout>
                <c:manualLayout>
                  <c:x val="0"/>
                  <c:y val="0.2102550591921032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F5-49A8-B47B-EA66A1CA31CE}"/>
                </c:ext>
              </c:extLst>
            </c:dLbl>
            <c:dLbl>
              <c:idx val="3"/>
              <c:layout>
                <c:manualLayout>
                  <c:x val="-1.1458200967218038E-16"/>
                  <c:y val="0.2180422836066256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1F5-49A8-B47B-EA66A1CA31CE}"/>
                </c:ext>
              </c:extLst>
            </c:dLbl>
            <c:dLbl>
              <c:idx val="4"/>
              <c:layout>
                <c:manualLayout>
                  <c:x val="0"/>
                  <c:y val="0.1894891274200436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F5-49A8-B47B-EA66A1CA31CE}"/>
                </c:ext>
              </c:extLst>
            </c:dLbl>
            <c:dLbl>
              <c:idx val="5"/>
              <c:layout>
                <c:manualLayout>
                  <c:x val="0"/>
                  <c:y val="0.1297870735753723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Arkusz1!$B$2:$B$7</c:f>
              <c:numCache>
                <c:formatCode>#,##0</c:formatCode>
                <c:ptCount val="6"/>
                <c:pt idx="0">
                  <c:v>181987234.53999999</c:v>
                </c:pt>
                <c:pt idx="1">
                  <c:v>206291776.47999999</c:v>
                </c:pt>
                <c:pt idx="2">
                  <c:v>205907042.84999999</c:v>
                </c:pt>
                <c:pt idx="3">
                  <c:v>225977965</c:v>
                </c:pt>
                <c:pt idx="4">
                  <c:v>274167016</c:v>
                </c:pt>
                <c:pt idx="5">
                  <c:v>285888096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5-49A8-B47B-EA66A1CA31C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 bieżące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0.2050635762490880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F5-49A8-B47B-EA66A1CA31CE}"/>
                </c:ext>
              </c:extLst>
            </c:dLbl>
            <c:dLbl>
              <c:idx val="1"/>
              <c:layout>
                <c:manualLayout>
                  <c:x val="-5.7291004836090216E-17"/>
                  <c:y val="0.1972763518345659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F5-49A8-B47B-EA66A1CA31CE}"/>
                </c:ext>
              </c:extLst>
            </c:dLbl>
            <c:dLbl>
              <c:idx val="2"/>
              <c:layout>
                <c:manualLayout>
                  <c:x val="0"/>
                  <c:y val="0.20506357624908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1F5-49A8-B47B-EA66A1CA31CE}"/>
                </c:ext>
              </c:extLst>
            </c:dLbl>
            <c:dLbl>
              <c:idx val="3"/>
              <c:layout>
                <c:manualLayout>
                  <c:x val="0"/>
                  <c:y val="0.1972763518345659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F5-49A8-B47B-EA66A1CA31CE}"/>
                </c:ext>
              </c:extLst>
            </c:dLbl>
            <c:dLbl>
              <c:idx val="4"/>
              <c:layout>
                <c:manualLayout>
                  <c:x val="0"/>
                  <c:y val="0.1868933859485361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1F5-49A8-B47B-EA66A1CA31CE}"/>
                </c:ext>
              </c:extLst>
            </c:dLbl>
            <c:dLbl>
              <c:idx val="5"/>
              <c:layout>
                <c:manualLayout>
                  <c:x val="-1.1458200967218038E-16"/>
                  <c:y val="0.2102550591921032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Arkusz1!$C$2:$C$7</c:f>
              <c:numCache>
                <c:formatCode>#,##0</c:formatCode>
                <c:ptCount val="6"/>
                <c:pt idx="0">
                  <c:v>182217368.41999999</c:v>
                </c:pt>
                <c:pt idx="1">
                  <c:v>200186796.84</c:v>
                </c:pt>
                <c:pt idx="2">
                  <c:v>182497613.13999999</c:v>
                </c:pt>
                <c:pt idx="3">
                  <c:v>200859514</c:v>
                </c:pt>
                <c:pt idx="4">
                  <c:v>251703219</c:v>
                </c:pt>
                <c:pt idx="5">
                  <c:v>244847331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F5-49A8-B47B-EA66A1CA31C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Wynik operacyjny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8645502418045108E-17"/>
                  <c:y val="0.1583402297619543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Arkusz1!$D$2:$D$7</c:f>
              <c:numCache>
                <c:formatCode>#,##0</c:formatCode>
                <c:ptCount val="6"/>
                <c:pt idx="0">
                  <c:v>-230133.87999999523</c:v>
                </c:pt>
                <c:pt idx="1">
                  <c:v>6104979.6399999857</c:v>
                </c:pt>
                <c:pt idx="2">
                  <c:v>23409429.710000008</c:v>
                </c:pt>
                <c:pt idx="3">
                  <c:v>25118451</c:v>
                </c:pt>
                <c:pt idx="4">
                  <c:v>22463797</c:v>
                </c:pt>
                <c:pt idx="5">
                  <c:v>41040765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F5-49A8-B47B-EA66A1CA31CE}"/>
            </c:ext>
          </c:extLst>
        </c:ser>
        <c:dLbls/>
        <c:gapWidth val="219"/>
        <c:overlap val="-27"/>
        <c:axId val="71885568"/>
        <c:axId val="71887104"/>
      </c:barChart>
      <c:catAx>
        <c:axId val="718855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1887104"/>
        <c:crosses val="autoZero"/>
        <c:auto val="1"/>
        <c:lblAlgn val="ctr"/>
        <c:lblOffset val="100"/>
      </c:catAx>
      <c:valAx>
        <c:axId val="71887104"/>
        <c:scaling>
          <c:orientation val="minMax"/>
          <c:max val="300000000"/>
          <c:min val="-5000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188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Pozostałe dochody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17,2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F5-49A8-B47B-EA66A1CA31C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11,6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1F5-49A8-B47B-EA66A1CA31C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16,1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F5-49A8-B47B-EA66A1CA31CE}"/>
                </c:ext>
              </c:extLst>
            </c:dLbl>
            <c:dLbl>
              <c:idx val="3"/>
              <c:layout>
                <c:manualLayout>
                  <c:x val="0"/>
                  <c:y val="-1.557444882904466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5,2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1F5-49A8-B47B-EA66A1CA31CE}"/>
                </c:ext>
              </c:extLst>
            </c:dLbl>
            <c:dLbl>
              <c:idx val="4"/>
              <c:layout>
                <c:manualLayout>
                  <c:x val="4.2187499999999913E-2"/>
                  <c:y val="-2.07659317720595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3,0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F5-49A8-B47B-EA66A1CA31C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20,9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Arkusz1!$B$2:$B$7</c:f>
              <c:numCache>
                <c:formatCode>#,##0</c:formatCode>
                <c:ptCount val="6"/>
                <c:pt idx="0">
                  <c:v>17194254.939999998</c:v>
                </c:pt>
                <c:pt idx="1">
                  <c:v>11554064.789999992</c:v>
                </c:pt>
                <c:pt idx="2">
                  <c:v>16097931.449999992</c:v>
                </c:pt>
                <c:pt idx="3">
                  <c:v>5240824</c:v>
                </c:pt>
                <c:pt idx="4">
                  <c:v>3048064</c:v>
                </c:pt>
                <c:pt idx="5">
                  <c:v>20859044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5-49A8-B47B-EA66A1CA31C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Dochody z majątku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27,4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F5-49A8-B47B-EA66A1CA31C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36,4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F5-49A8-B47B-EA66A1CA31C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31,2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1F5-49A8-B47B-EA66A1CA31C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103,6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F5-49A8-B47B-EA66A1CA31C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41,2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1F5-49A8-B47B-EA66A1CA31C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35,6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Arkusz1!$C$2:$C$7</c:f>
              <c:numCache>
                <c:formatCode>#,##0</c:formatCode>
                <c:ptCount val="6"/>
                <c:pt idx="0">
                  <c:v>27366296.09</c:v>
                </c:pt>
                <c:pt idx="1">
                  <c:v>36412301.260000013</c:v>
                </c:pt>
                <c:pt idx="2">
                  <c:v>31173071.649999999</c:v>
                </c:pt>
                <c:pt idx="3">
                  <c:v>103554191</c:v>
                </c:pt>
                <c:pt idx="4">
                  <c:v>41185030</c:v>
                </c:pt>
                <c:pt idx="5">
                  <c:v>35586743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F5-49A8-B47B-EA66A1CA31C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Udziały w PIT i CIT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35,7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1F5-49A8-B47B-EA66A1CA31C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38,9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090-45BC-B01A-71C6B0F216A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42,9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090-45BC-B01A-71C6B0F216A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47,8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090-45BC-B01A-71C6B0F216A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48,7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090-45BC-B01A-71C6B0F216A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51,7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090-45BC-B01A-71C6B0F21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Arkusz1!$D$2:$D$7</c:f>
              <c:numCache>
                <c:formatCode>#,##0</c:formatCode>
                <c:ptCount val="6"/>
                <c:pt idx="0">
                  <c:v>35728725.690000013</c:v>
                </c:pt>
                <c:pt idx="1">
                  <c:v>38928301.150000006</c:v>
                </c:pt>
                <c:pt idx="2">
                  <c:v>42947759.75</c:v>
                </c:pt>
                <c:pt idx="3">
                  <c:v>47781532</c:v>
                </c:pt>
                <c:pt idx="4">
                  <c:v>48730158</c:v>
                </c:pt>
                <c:pt idx="5">
                  <c:v>51674355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F5-49A8-B47B-EA66A1CA31C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Podatki i opłaty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50,3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090-45BC-B01A-71C6B0F216A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60,9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090-45BC-B01A-71C6B0F216A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58,3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090-45BC-B01A-71C6B0F216A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66,6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090-45BC-B01A-71C6B0F216A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105,7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090-45BC-B01A-71C6B0F216A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108,9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5090-45BC-B01A-71C6B0F21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Arkusz1!$E$2:$E$7</c:f>
              <c:numCache>
                <c:formatCode>#,##0</c:formatCode>
                <c:ptCount val="6"/>
                <c:pt idx="0">
                  <c:v>50291222.060000002</c:v>
                </c:pt>
                <c:pt idx="1">
                  <c:v>60920271.490000002</c:v>
                </c:pt>
                <c:pt idx="2">
                  <c:v>58264081.120000012</c:v>
                </c:pt>
                <c:pt idx="3">
                  <c:v>66596728</c:v>
                </c:pt>
                <c:pt idx="4">
                  <c:v>105759937</c:v>
                </c:pt>
                <c:pt idx="5">
                  <c:v>108917539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90-45BC-B01A-71C6B0F216A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Dotacje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090-45BC-B01A-71C6B0F216A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31,6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090-45BC-B01A-71C6B0F216A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34,2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090-45BC-B01A-71C6B0F216A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46,3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090-45BC-B01A-71C6B0F216A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53,4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090-45BC-B01A-71C6B0F216A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92,5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090-45BC-B01A-71C6B0F21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Arkusz1!$F$2:$F$7</c:f>
              <c:numCache>
                <c:formatCode>#,##0</c:formatCode>
                <c:ptCount val="6"/>
                <c:pt idx="0">
                  <c:v>24405344.559999999</c:v>
                </c:pt>
                <c:pt idx="1">
                  <c:v>31638765.260000002</c:v>
                </c:pt>
                <c:pt idx="2">
                  <c:v>34213269.010000005</c:v>
                </c:pt>
                <c:pt idx="3">
                  <c:v>46273577</c:v>
                </c:pt>
                <c:pt idx="4">
                  <c:v>53425007</c:v>
                </c:pt>
                <c:pt idx="5">
                  <c:v>92519967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90-45BC-B01A-71C6B0F216A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Subwencje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60,5 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090-45BC-B01A-71C6B0F216A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65,6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090-45BC-B01A-71C6B0F216A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59,8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090-45BC-B01A-71C6B0F216A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61,4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090-45BC-B01A-71C6B0F216A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68,2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090-45BC-B01A-71C6B0F216A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58,0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090-45BC-B01A-71C6B0F21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Arkusz1!$G$2:$G$7</c:f>
              <c:numCache>
                <c:formatCode>#,##0</c:formatCode>
                <c:ptCount val="6"/>
                <c:pt idx="0">
                  <c:v>60510145</c:v>
                </c:pt>
                <c:pt idx="1">
                  <c:v>65557891</c:v>
                </c:pt>
                <c:pt idx="2">
                  <c:v>59832994</c:v>
                </c:pt>
                <c:pt idx="3">
                  <c:v>61398246</c:v>
                </c:pt>
                <c:pt idx="4">
                  <c:v>68211228</c:v>
                </c:pt>
                <c:pt idx="5">
                  <c:v>57976044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90-45BC-B01A-71C6B0F216AD}"/>
            </c:ext>
          </c:extLst>
        </c:ser>
        <c:dLbls/>
        <c:gapWidth val="219"/>
        <c:overlap val="100"/>
        <c:axId val="75433472"/>
        <c:axId val="75435008"/>
      </c:barChart>
      <c:catAx>
        <c:axId val="75433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5435008"/>
        <c:crosses val="autoZero"/>
        <c:auto val="1"/>
        <c:lblAlgn val="ctr"/>
        <c:lblOffset val="100"/>
      </c:catAx>
      <c:valAx>
        <c:axId val="75435008"/>
        <c:scaling>
          <c:orientation val="minMax"/>
          <c:max val="370000000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543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624999999999988E-2"/>
          <c:y val="0.93649794415231558"/>
          <c:w val="0.9"/>
          <c:h val="5.311908996165455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243731545275592"/>
          <c:y val="3.1940701001445235E-2"/>
          <c:w val="0.86156434547244021"/>
          <c:h val="0.82485040251365971"/>
        </c:manualLayout>
      </c:layout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Sfera społeczna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102,1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F5-49A8-B47B-EA66A1CA31C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114,5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1F5-49A8-B47B-EA66A1CA31C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107,9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F5-49A8-B47B-EA66A1CA31C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120,7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155,3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F5-49A8-B47B-EA66A1CA31C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173,4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Arkusz1!$B$2:$B$8</c:f>
              <c:numCache>
                <c:formatCode>#,##0</c:formatCode>
                <c:ptCount val="7"/>
                <c:pt idx="0">
                  <c:v>102049264</c:v>
                </c:pt>
                <c:pt idx="1">
                  <c:v>114451748</c:v>
                </c:pt>
                <c:pt idx="2">
                  <c:v>107861524</c:v>
                </c:pt>
                <c:pt idx="3">
                  <c:v>120669931</c:v>
                </c:pt>
                <c:pt idx="4">
                  <c:v>155302714</c:v>
                </c:pt>
                <c:pt idx="5">
                  <c:v>173436421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5-49A8-B47B-EA66A1CA31C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Sfera komunalna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92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F5-49A8-B47B-EA66A1CA31C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88,2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F5-49A8-B47B-EA66A1CA31C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94,5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1F5-49A8-B47B-EA66A1CA31C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88,9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F5-49A8-B47B-EA66A1CA31C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162,9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1F5-49A8-B47B-EA66A1CA31C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243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Arkusz1!$C$2:$C$8</c:f>
              <c:numCache>
                <c:formatCode>#,##0</c:formatCode>
                <c:ptCount val="7"/>
                <c:pt idx="0">
                  <c:v>91792022</c:v>
                </c:pt>
                <c:pt idx="1">
                  <c:v>88188348</c:v>
                </c:pt>
                <c:pt idx="2">
                  <c:v>94480214</c:v>
                </c:pt>
                <c:pt idx="3">
                  <c:v>88870619</c:v>
                </c:pt>
                <c:pt idx="4">
                  <c:v>162914894</c:v>
                </c:pt>
                <c:pt idx="5">
                  <c:v>242985544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F5-49A8-B47B-EA66A1CA31C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Administracja i finanse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3.90625E-2"/>
                  <c:y val="-5.1914829430149854E-3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27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1F5-49A8-B47B-EA66A1CA31CE}"/>
                </c:ext>
              </c:extLst>
            </c:dLbl>
            <c:dLbl>
              <c:idx val="1"/>
              <c:layout>
                <c:manualLayout>
                  <c:x val="4.6874999999999944E-2"/>
                  <c:y val="-9.5176087806318624E-17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23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090-45BC-B01A-71C6B0F216AD}"/>
                </c:ext>
              </c:extLst>
            </c:dLbl>
            <c:dLbl>
              <c:idx val="2"/>
              <c:layout>
                <c:manualLayout>
                  <c:x val="4.531250000000003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22,7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090-45BC-B01A-71C6B0F216A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29,9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090-45BC-B01A-71C6B0F216A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43,5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pl-PL" dirty="0" smtClean="0"/>
                      <a:t>41,7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090-45BC-B01A-71C6B0F21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Arkusz1!$D$2:$D$8</c:f>
              <c:numCache>
                <c:formatCode>#,##0</c:formatCode>
                <c:ptCount val="7"/>
                <c:pt idx="0">
                  <c:v>27045977</c:v>
                </c:pt>
                <c:pt idx="1">
                  <c:v>22997875</c:v>
                </c:pt>
                <c:pt idx="2">
                  <c:v>22658131</c:v>
                </c:pt>
                <c:pt idx="3">
                  <c:v>29946487</c:v>
                </c:pt>
                <c:pt idx="4">
                  <c:v>43543979</c:v>
                </c:pt>
                <c:pt idx="5">
                  <c:v>41703165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F5-49A8-B47B-EA66A1CA31C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Bezpieczeństwo publiczne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3.7500000000000006E-2"/>
                  <c:y val="-4.4127605015626646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6874999999999944E-2"/>
                  <c:y val="-5.1914829430149002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6,1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090-45BC-B01A-71C6B0F216AD}"/>
                </c:ext>
              </c:extLst>
            </c:dLbl>
            <c:dLbl>
              <c:idx val="2"/>
              <c:layout>
                <c:manualLayout>
                  <c:x val="4.5312500000000033E-2"/>
                  <c:y val="-3.6340380601104366E-2"/>
                </c:manualLayout>
              </c:layout>
              <c:tx>
                <c:rich>
                  <a:bodyPr/>
                  <a:lstStyle/>
                  <a:p>
                    <a:r>
                      <a:rPr lang="pl-PL" smtClean="0"/>
                      <a:t>6,6</a:t>
                    </a:r>
                    <a:endParaRPr lang="en-US" dirty="0" smtClean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090-45BC-B01A-71C6B0F216AD}"/>
                </c:ext>
              </c:extLst>
            </c:dLbl>
            <c:dLbl>
              <c:idx val="3"/>
              <c:layout>
                <c:manualLayout>
                  <c:x val="4.6874999999999986E-2"/>
                  <c:y val="-2.33616732435669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pl-PL" dirty="0" smtClean="0"/>
                      <a:t>,2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090-45BC-B01A-71C6B0F216AD}"/>
                </c:ext>
              </c:extLst>
            </c:dLbl>
            <c:dLbl>
              <c:idx val="4"/>
              <c:layout>
                <c:manualLayout>
                  <c:x val="4.5312500000000012E-2"/>
                  <c:y val="5.1914829430148909E-3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7,9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090-45BC-B01A-71C6B0F216AD}"/>
                </c:ext>
              </c:extLst>
            </c:dLbl>
            <c:dLbl>
              <c:idx val="5"/>
              <c:layout>
                <c:manualLayout>
                  <c:x val="4.2187499999999913E-2"/>
                  <c:y val="-2.3794021951579684E-17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7,4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5090-45BC-B01A-71C6B0F21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Arkusz1!$E$2:$E$8</c:f>
              <c:numCache>
                <c:formatCode>#,##0</c:formatCode>
                <c:ptCount val="7"/>
                <c:pt idx="0">
                  <c:v>5088762</c:v>
                </c:pt>
                <c:pt idx="1">
                  <c:v>6115493</c:v>
                </c:pt>
                <c:pt idx="2">
                  <c:v>6676363</c:v>
                </c:pt>
                <c:pt idx="3">
                  <c:v>7187144</c:v>
                </c:pt>
                <c:pt idx="4">
                  <c:v>7918165</c:v>
                </c:pt>
                <c:pt idx="5">
                  <c:v>7387300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90-45BC-B01A-71C6B0F216AD}"/>
            </c:ext>
          </c:extLst>
        </c:ser>
        <c:dLbls/>
        <c:gapWidth val="219"/>
        <c:overlap val="100"/>
        <c:axId val="92330240"/>
        <c:axId val="103772160"/>
      </c:barChart>
      <c:catAx>
        <c:axId val="92330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3772160"/>
        <c:crosses val="autoZero"/>
        <c:auto val="1"/>
        <c:lblAlgn val="ctr"/>
        <c:lblOffset val="100"/>
      </c:catAx>
      <c:valAx>
        <c:axId val="103772160"/>
        <c:scaling>
          <c:orientation val="minMax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233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624999999999988E-2"/>
          <c:y val="0.93649794415231558"/>
          <c:w val="0.75777645177165354"/>
          <c:h val="5.311908996165455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area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bieżące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8645502418045108E-17"/>
                  <c:y val="-0.321871942466923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F5-49A8-B47B-EA66A1CA31CE}"/>
                </c:ext>
              </c:extLst>
            </c:dLbl>
            <c:dLbl>
              <c:idx val="1"/>
              <c:layout>
                <c:manualLayout>
                  <c:x val="0"/>
                  <c:y val="-0.3426378742389828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1F5-49A8-B47B-EA66A1CA31CE}"/>
                </c:ext>
              </c:extLst>
            </c:dLbl>
            <c:dLbl>
              <c:idx val="2"/>
              <c:layout>
                <c:manualLayout>
                  <c:x val="5.7291004836090216E-17"/>
                  <c:y val="-0.3244676839384311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F5-49A8-B47B-EA66A1CA31CE}"/>
                </c:ext>
              </c:extLst>
            </c:dLbl>
            <c:dLbl>
              <c:idx val="3"/>
              <c:layout>
                <c:manualLayout>
                  <c:x val="0"/>
                  <c:y val="-0.337446391295968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1F5-49A8-B47B-EA66A1CA31CE}"/>
                </c:ext>
              </c:extLst>
            </c:dLbl>
            <c:dLbl>
              <c:idx val="4"/>
              <c:layout>
                <c:manualLayout>
                  <c:x val="0"/>
                  <c:y val="-0.4179143769126991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F5-49A8-B47B-EA66A1CA31CE}"/>
                </c:ext>
              </c:extLst>
            </c:dLbl>
            <c:dLbl>
              <c:idx val="5"/>
              <c:layout>
                <c:manualLayout>
                  <c:x val="0"/>
                  <c:y val="-0.4049356695551614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Arkusz1!$B$2:$B$7</c:f>
              <c:numCache>
                <c:formatCode>#,##0</c:formatCode>
                <c:ptCount val="6"/>
                <c:pt idx="0">
                  <c:v>182217369</c:v>
                </c:pt>
                <c:pt idx="1">
                  <c:v>200186797</c:v>
                </c:pt>
                <c:pt idx="2">
                  <c:v>182497613</c:v>
                </c:pt>
                <c:pt idx="3">
                  <c:v>200859514</c:v>
                </c:pt>
                <c:pt idx="4">
                  <c:v>251703219</c:v>
                </c:pt>
                <c:pt idx="5">
                  <c:v>244847331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5-49A8-B47B-EA66A1CA31C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  majątkowe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0.1168083662178349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F5-49A8-B47B-EA66A1CA31CE}"/>
                </c:ext>
              </c:extLst>
            </c:dLbl>
            <c:dLbl>
              <c:idx val="1"/>
              <c:layout>
                <c:manualLayout>
                  <c:x val="0"/>
                  <c:y val="-0.1142126247463276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F5-49A8-B47B-EA66A1CA31CE}"/>
                </c:ext>
              </c:extLst>
            </c:dLbl>
            <c:dLbl>
              <c:idx val="2"/>
              <c:layout>
                <c:manualLayout>
                  <c:x val="-5.7291004836090216E-17"/>
                  <c:y val="-0.1245955906323574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1F5-49A8-B47B-EA66A1CA31CE}"/>
                </c:ext>
              </c:extLst>
            </c:dLbl>
            <c:dLbl>
              <c:idx val="3"/>
              <c:layout>
                <c:manualLayout>
                  <c:x val="0"/>
                  <c:y val="-0.1064254003318052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F5-49A8-B47B-EA66A1CA31CE}"/>
                </c:ext>
              </c:extLst>
            </c:dLbl>
            <c:dLbl>
              <c:idx val="4"/>
              <c:layout>
                <c:manualLayout>
                  <c:x val="0"/>
                  <c:y val="-0.2595741471507447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1F5-49A8-B47B-EA66A1CA31CE}"/>
                </c:ext>
              </c:extLst>
            </c:dLbl>
            <c:dLbl>
              <c:idx val="5"/>
              <c:layout>
                <c:manualLayout>
                  <c:x val="0"/>
                  <c:y val="-0.3322549083529534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Arkusz1!$C$2:$C$7</c:f>
              <c:numCache>
                <c:formatCode>#,##0</c:formatCode>
                <c:ptCount val="6"/>
                <c:pt idx="0">
                  <c:v>43758657</c:v>
                </c:pt>
                <c:pt idx="1">
                  <c:v>31566666</c:v>
                </c:pt>
                <c:pt idx="2">
                  <c:v>49178616</c:v>
                </c:pt>
                <c:pt idx="3">
                  <c:v>45814668</c:v>
                </c:pt>
                <c:pt idx="4">
                  <c:v>117976533</c:v>
                </c:pt>
                <c:pt idx="5">
                  <c:v>220665099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F5-49A8-B47B-EA66A1CA31CE}"/>
            </c:ext>
          </c:extLst>
        </c:ser>
        <c:dLbls/>
        <c:axId val="104509440"/>
        <c:axId val="104510976"/>
      </c:areaChart>
      <c:lineChart>
        <c:grouping val="stacked"/>
        <c:ser>
          <c:idx val="2"/>
          <c:order val="2"/>
          <c:tx>
            <c:strRef>
              <c:f>Arkusz1!$D$1</c:f>
              <c:strCache>
                <c:ptCount val="1"/>
                <c:pt idx="0">
                  <c:v>Kwota zadłużenia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67233464871339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1F5-49A8-B47B-EA66A1CA31CE}"/>
                </c:ext>
              </c:extLst>
            </c:dLbl>
            <c:dLbl>
              <c:idx val="1"/>
              <c:layout>
                <c:manualLayout>
                  <c:x val="0"/>
                  <c:y val="-3.89361220726116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77B-4200-BB16-029E2FA98539}"/>
                </c:ext>
              </c:extLst>
            </c:dLbl>
            <c:dLbl>
              <c:idx val="2"/>
              <c:layout>
                <c:manualLayout>
                  <c:x val="0"/>
                  <c:y val="-4.931908795864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77B-4200-BB16-029E2FA98539}"/>
                </c:ext>
              </c:extLst>
            </c:dLbl>
            <c:dLbl>
              <c:idx val="3"/>
              <c:layout>
                <c:manualLayout>
                  <c:x val="-1.1458200967218038E-16"/>
                  <c:y val="-4.931908795864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77B-4200-BB16-029E2FA98539}"/>
                </c:ext>
              </c:extLst>
            </c:dLbl>
            <c:dLbl>
              <c:idx val="4"/>
              <c:layout>
                <c:manualLayout>
                  <c:x val="-1.1458200967218038E-16"/>
                  <c:y val="-0.1064254003318054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77B-4200-BB16-029E2FA98539}"/>
                </c:ext>
              </c:extLst>
            </c:dLbl>
            <c:dLbl>
              <c:idx val="5"/>
              <c:layout>
                <c:manualLayout>
                  <c:x val="0"/>
                  <c:y val="-6.229779531617871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77B-4200-BB16-029E2FA98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Arkusz1!$D$2:$D$7</c:f>
              <c:numCache>
                <c:formatCode>#,##0</c:formatCode>
                <c:ptCount val="6"/>
                <c:pt idx="0">
                  <c:v>123536599</c:v>
                </c:pt>
                <c:pt idx="1">
                  <c:v>108186228</c:v>
                </c:pt>
                <c:pt idx="2">
                  <c:v>90835856</c:v>
                </c:pt>
                <c:pt idx="3">
                  <c:v>72573078</c:v>
                </c:pt>
                <c:pt idx="4">
                  <c:v>53138707</c:v>
                </c:pt>
                <c:pt idx="5">
                  <c:v>96700743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F5-49A8-B47B-EA66A1CA31CE}"/>
            </c:ext>
          </c:extLst>
        </c:ser>
        <c:dLbls/>
        <c:marker val="1"/>
        <c:axId val="104509440"/>
        <c:axId val="104510976"/>
      </c:lineChart>
      <c:catAx>
        <c:axId val="1045094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510976"/>
        <c:crosses val="autoZero"/>
        <c:auto val="1"/>
        <c:lblAlgn val="ctr"/>
        <c:lblOffset val="100"/>
      </c:catAx>
      <c:valAx>
        <c:axId val="104510976"/>
        <c:scaling>
          <c:orientation val="minMax"/>
          <c:max val="280000000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minorTickMark val="cross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50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679749015748009E-2"/>
          <c:y val="0.89765543228395284"/>
          <c:w val="0.90195300196850392"/>
          <c:h val="0.1023445677160479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DOCHODY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0.2439996983216999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F5-49A8-B47B-EA66A1CA31CE}"/>
                </c:ext>
              </c:extLst>
            </c:dLbl>
            <c:dLbl>
              <c:idx val="1"/>
              <c:layout>
                <c:manualLayout>
                  <c:x val="0"/>
                  <c:y val="0.2439996983216999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1F5-49A8-B47B-EA66A1CA31CE}"/>
                </c:ext>
              </c:extLst>
            </c:dLbl>
            <c:dLbl>
              <c:idx val="2"/>
              <c:layout>
                <c:manualLayout>
                  <c:x val="0"/>
                  <c:y val="0.2439996983216999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F5-49A8-B47B-EA66A1CA31CE}"/>
                </c:ext>
              </c:extLst>
            </c:dLbl>
            <c:dLbl>
              <c:idx val="3"/>
              <c:layout>
                <c:manualLayout>
                  <c:x val="0"/>
                  <c:y val="0.2439996983216999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1F5-49A8-B47B-EA66A1CA31CE}"/>
                </c:ext>
              </c:extLst>
            </c:dLbl>
            <c:dLbl>
              <c:idx val="4"/>
              <c:layout>
                <c:manualLayout>
                  <c:x val="0"/>
                  <c:y val="0.2439996983216999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F5-49A8-B47B-EA66A1CA31CE}"/>
                </c:ext>
              </c:extLst>
            </c:dLbl>
            <c:dLbl>
              <c:idx val="5"/>
              <c:layout>
                <c:manualLayout>
                  <c:x val="0"/>
                  <c:y val="0.2439996983216999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Arkusz1!$B$2:$B$7</c:f>
              <c:numCache>
                <c:formatCode>#,##0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5-49A8-B47B-EA66A1CA31C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ZADŁUŻENIE (% dochodów)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1.4322751209022554E-17"/>
                  <c:y val="9.08509515027605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F5-49A8-B47B-EA66A1CA31CE}"/>
                </c:ext>
              </c:extLst>
            </c:dLbl>
            <c:dLbl>
              <c:idx val="1"/>
              <c:layout>
                <c:manualLayout>
                  <c:x val="0"/>
                  <c:y val="0.1064254003318052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F5-49A8-B47B-EA66A1CA31CE}"/>
                </c:ext>
              </c:extLst>
            </c:dLbl>
            <c:dLbl>
              <c:idx val="2"/>
              <c:layout>
                <c:manualLayout>
                  <c:x val="0"/>
                  <c:y val="0.1090211418033127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1F5-49A8-B47B-EA66A1CA31CE}"/>
                </c:ext>
              </c:extLst>
            </c:dLbl>
            <c:dLbl>
              <c:idx val="3"/>
              <c:layout>
                <c:manualLayout>
                  <c:x val="0"/>
                  <c:y val="0.1116168832748200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F5-49A8-B47B-EA66A1CA31CE}"/>
                </c:ext>
              </c:extLst>
            </c:dLbl>
            <c:dLbl>
              <c:idx val="4"/>
              <c:layout>
                <c:manualLayout>
                  <c:x val="0"/>
                  <c:y val="0.1116168832748200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1F5-49A8-B47B-EA66A1CA31CE}"/>
                </c:ext>
              </c:extLst>
            </c:dLbl>
            <c:dLbl>
              <c:idx val="5"/>
              <c:layout>
                <c:manualLayout>
                  <c:x val="0"/>
                  <c:y val="0.1349785565183871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1F5-49A8-B47B-EA66A1CA3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Arkusz1!$C$2:$C$7</c:f>
              <c:numCache>
                <c:formatCode>General</c:formatCode>
                <c:ptCount val="6"/>
                <c:pt idx="0">
                  <c:v>57.33</c:v>
                </c:pt>
                <c:pt idx="1">
                  <c:v>44.160000000000011</c:v>
                </c:pt>
                <c:pt idx="2">
                  <c:v>37.450000000000003</c:v>
                </c:pt>
                <c:pt idx="3">
                  <c:v>21.939999999999987</c:v>
                </c:pt>
                <c:pt idx="4">
                  <c:v>16.59</c:v>
                </c:pt>
                <c:pt idx="5">
                  <c:v>26.310000000000013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F5-49A8-B47B-EA66A1CA31C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SPŁATA (% dochodów)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5.191482943014893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1F5-49A8-B47B-EA66A1CA31CE}"/>
                </c:ext>
              </c:extLst>
            </c:dLbl>
            <c:dLbl>
              <c:idx val="1"/>
              <c:layout>
                <c:manualLayout>
                  <c:x val="0"/>
                  <c:y val="-1.29787073575373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77B-4200-BB16-029E2FA98539}"/>
                </c:ext>
              </c:extLst>
            </c:dLbl>
            <c:dLbl>
              <c:idx val="2"/>
              <c:layout>
                <c:manualLayout>
                  <c:x val="-5.7291004836090216E-17"/>
                  <c:y val="-1.297870735753723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77B-4200-BB16-029E2FA98539}"/>
                </c:ext>
              </c:extLst>
            </c:dLbl>
            <c:dLbl>
              <c:idx val="3"/>
              <c:layout>
                <c:manualLayout>
                  <c:x val="0"/>
                  <c:y val="-1.55744488290446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77B-4200-BB16-029E2FA98539}"/>
                </c:ext>
              </c:extLst>
            </c:dLbl>
            <c:dLbl>
              <c:idx val="4"/>
              <c:layout>
                <c:manualLayout>
                  <c:x val="-1.1458200967218038E-16"/>
                  <c:y val="-1.297870735753723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77B-4200-BB16-029E2FA98539}"/>
                </c:ext>
              </c:extLst>
            </c:dLbl>
            <c:dLbl>
              <c:idx val="5"/>
              <c:layout>
                <c:manualLayout>
                  <c:x val="0"/>
                  <c:y val="-5.191482943014985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77B-4200-BB16-029E2FA98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Arkusz1!$D$2:$D$7</c:f>
              <c:numCache>
                <c:formatCode>General</c:formatCode>
                <c:ptCount val="6"/>
                <c:pt idx="0">
                  <c:v>6.75</c:v>
                </c:pt>
                <c:pt idx="1">
                  <c:v>7.98</c:v>
                </c:pt>
                <c:pt idx="2">
                  <c:v>8.82</c:v>
                </c:pt>
                <c:pt idx="3">
                  <c:v>6.28</c:v>
                </c:pt>
                <c:pt idx="4">
                  <c:v>7.21</c:v>
                </c:pt>
                <c:pt idx="5">
                  <c:v>6.13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F5-49A8-B47B-EA66A1CA31C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DOPUSZCZALNA SPŁATA (nowy wskaźnik)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7.78722441452243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7B-4200-BB16-029E2FA98539}"/>
                </c:ext>
              </c:extLst>
            </c:dLbl>
            <c:dLbl>
              <c:idx val="1"/>
              <c:layout>
                <c:manualLayout>
                  <c:x val="0"/>
                  <c:y val="0.1064254003318054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77B-4200-BB16-029E2FA98539}"/>
                </c:ext>
              </c:extLst>
            </c:dLbl>
            <c:dLbl>
              <c:idx val="2"/>
              <c:layout>
                <c:manualLayout>
                  <c:x val="-5.7291004836090216E-17"/>
                  <c:y val="0.1038296588602977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77B-4200-BB16-029E2FA98539}"/>
                </c:ext>
              </c:extLst>
            </c:dLbl>
            <c:dLbl>
              <c:idx val="3"/>
              <c:layout>
                <c:manualLayout>
                  <c:x val="-1.1458200967218038E-16"/>
                  <c:y val="0.1038296588602977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77B-4200-BB16-029E2FA98539}"/>
                </c:ext>
              </c:extLst>
            </c:dLbl>
            <c:dLbl>
              <c:idx val="4"/>
              <c:layout>
                <c:manualLayout>
                  <c:x val="0"/>
                  <c:y val="0.1349785565183870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77B-4200-BB16-029E2FA98539}"/>
                </c:ext>
              </c:extLst>
            </c:dLbl>
            <c:dLbl>
              <c:idx val="5"/>
              <c:layout>
                <c:manualLayout>
                  <c:x val="0"/>
                  <c:y val="0.1842976444770287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77B-4200-BB16-029E2FA98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Arkusz1!$E$2:$E$7</c:f>
              <c:numCache>
                <c:formatCode>General</c:formatCode>
                <c:ptCount val="6"/>
                <c:pt idx="1">
                  <c:v>14.13</c:v>
                </c:pt>
                <c:pt idx="2">
                  <c:v>12.75</c:v>
                </c:pt>
                <c:pt idx="3">
                  <c:v>14.47</c:v>
                </c:pt>
                <c:pt idx="4">
                  <c:v>23.62</c:v>
                </c:pt>
                <c:pt idx="5">
                  <c:v>24.85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7B-4200-BB16-029E2FA98539}"/>
            </c:ext>
          </c:extLst>
        </c:ser>
        <c:dLbls/>
        <c:gapWidth val="219"/>
        <c:overlap val="-27"/>
        <c:axId val="104657664"/>
        <c:axId val="104659200"/>
      </c:barChart>
      <c:catAx>
        <c:axId val="104657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659200"/>
        <c:crosses val="autoZero"/>
        <c:auto val="1"/>
        <c:lblAlgn val="ctr"/>
        <c:lblOffset val="100"/>
      </c:catAx>
      <c:valAx>
        <c:axId val="104659200"/>
        <c:scaling>
          <c:orientation val="minMax"/>
          <c:max val="100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65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679749015748009E-2"/>
          <c:y val="0.89765543228395284"/>
          <c:w val="0.90195300196850392"/>
          <c:h val="0.1023445677160479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26" cy="499510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70366" y="0"/>
            <a:ext cx="2962226" cy="499510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>
              <a:defRPr sz="1200"/>
            </a:lvl1pPr>
          </a:lstStyle>
          <a:p>
            <a:fld id="{5415D9F1-CAC2-4F03-9593-13CFFD70EE20}" type="datetimeFigureOut">
              <a:rPr lang="pl-PL" smtClean="0"/>
              <a:pPr/>
              <a:t>2017-12-01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7775"/>
            <a:ext cx="5986462" cy="3367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5" tIns="45962" rIns="91925" bIns="4596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3100" y="4801998"/>
            <a:ext cx="5467989" cy="3929051"/>
          </a:xfrm>
          <a:prstGeom prst="rect">
            <a:avLst/>
          </a:prstGeom>
        </p:spPr>
        <p:txBody>
          <a:bodyPr vert="horz" lIns="91925" tIns="45962" rIns="91925" bIns="45962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79515"/>
            <a:ext cx="2962226" cy="499510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70366" y="9479515"/>
            <a:ext cx="2962226" cy="499510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>
              <a:defRPr sz="1200"/>
            </a:lvl1pPr>
          </a:lstStyle>
          <a:p>
            <a:fld id="{D0446E00-35BF-4475-B08D-0D792CE62E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834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A2BF-1F4D-42B2-9FDB-1D550BC58E30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549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90FF-C941-4B53-B434-13DBEDDF2B23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7392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5F4F-0A38-4F81-8E09-9F68FAECD066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112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6A99-83ED-4ACB-A1FE-E4CECFCBBF56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309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18D4-1988-493B-9BAF-CF267E39B246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2661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E2B0-B6A1-4AB6-B6C1-C45C51B4048D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873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6D50-6DF1-4D68-9AD4-E5E1D1EC0ECD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6190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0E23-F5BA-4463-B8B6-52E3F99F61B3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8436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F948-3C9A-4B72-A249-39CBA560A674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7435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7588-B0FA-4CF4-A14C-F5CCBA434744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0919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5EBA-ACA3-4CEF-A8FD-7DDE527B0640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177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FEE3-4BDD-40B1-98CD-46AE4DF260AE}" type="datetime1">
              <a:rPr lang="pl-PL" smtClean="0"/>
              <a:pPr/>
              <a:t>2017-12-01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70593-3E82-43B4-91D6-58AEC69AB3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560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239" r="11165"/>
          <a:stretch/>
        </p:blipFill>
        <p:spPr>
          <a:xfrm>
            <a:off x="-36095" y="0"/>
            <a:ext cx="6136106" cy="6858000"/>
          </a:xfrm>
          <a:prstGeom prst="rect">
            <a:avLst/>
          </a:prstGeom>
        </p:spPr>
      </p:pic>
      <p:sp>
        <p:nvSpPr>
          <p:cNvPr id="4" name="Owal 3"/>
          <p:cNvSpPr/>
          <p:nvPr/>
        </p:nvSpPr>
        <p:spPr>
          <a:xfrm>
            <a:off x="1876926" y="2286001"/>
            <a:ext cx="2298032" cy="2298032"/>
          </a:xfrm>
          <a:prstGeom prst="ellipse">
            <a:avLst/>
          </a:prstGeom>
          <a:solidFill>
            <a:schemeClr val="lt1">
              <a:alpha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400" b="1" spc="15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pl-PL" sz="3200" b="1" spc="15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6813504" y="2951946"/>
            <a:ext cx="3304110" cy="954107"/>
            <a:chOff x="6813504" y="3059668"/>
            <a:chExt cx="3304110" cy="954107"/>
          </a:xfrm>
        </p:grpSpPr>
        <p:sp>
          <p:nvSpPr>
            <p:cNvPr id="5" name="pole tekstowe 4"/>
            <p:cNvSpPr txBox="1"/>
            <p:nvPr/>
          </p:nvSpPr>
          <p:spPr>
            <a:xfrm>
              <a:off x="6813504" y="3059668"/>
              <a:ext cx="33041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32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</a:t>
              </a:r>
              <a:r>
                <a:rPr lang="pl-PL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l-PL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Budżetu</a:t>
              </a:r>
              <a:endPara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6813504" y="3644443"/>
              <a:ext cx="2146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Miasta Świnoujście</a:t>
              </a:r>
              <a:endParaRPr lang="pl-P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Symbol zastępczy numeru slajdu 11"/>
          <p:cNvSpPr>
            <a:spLocks noGrp="1"/>
          </p:cNvSpPr>
          <p:nvPr>
            <p:ph type="sldNum" sz="quarter" idx="12"/>
          </p:nvPr>
        </p:nvSpPr>
        <p:spPr>
          <a:xfrm>
            <a:off x="372374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</a:t>
            </a:fld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71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1314620195"/>
              </p:ext>
            </p:extLst>
          </p:nvPr>
        </p:nvGraphicFramePr>
        <p:xfrm>
          <a:off x="1753704" y="1205948"/>
          <a:ext cx="8128000" cy="489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12705" y="234721"/>
            <a:ext cx="1083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Zadłużenie </a:t>
            </a:r>
            <a:r>
              <a:rPr lang="pl-P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miasta Świnoujście oraz jego spłata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312705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/>
              <a:pPr algn="l"/>
              <a:t>10</a:t>
            </a:fld>
            <a:endParaRPr lang="pl-PL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7207381" y="1205948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8461389" y="1205948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7405050" y="1076932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Prognoza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8809103" y="1076932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15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9" grpId="0" uiExpand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12705" y="234721"/>
            <a:ext cx="1083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"Najkosztowniejsze" </a:t>
            </a:r>
            <a:r>
              <a:rPr lang="pl-P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inwestycje zaplanowane na 2018 rok</a:t>
            </a:r>
          </a:p>
        </p:txBody>
      </p:sp>
      <p:sp>
        <p:nvSpPr>
          <p:cNvPr id="7" name="Prostokąt 6"/>
          <p:cNvSpPr/>
          <p:nvPr/>
        </p:nvSpPr>
        <p:spPr>
          <a:xfrm>
            <a:off x="3215680" y="1266092"/>
            <a:ext cx="720080" cy="5591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2" name="Grupa 76"/>
          <p:cNvGrpSpPr/>
          <p:nvPr/>
        </p:nvGrpSpPr>
        <p:grpSpPr>
          <a:xfrm>
            <a:off x="4658507" y="1492994"/>
            <a:ext cx="7196794" cy="254690"/>
            <a:chOff x="4658507" y="1492994"/>
            <a:chExt cx="7196794" cy="254690"/>
          </a:xfrm>
        </p:grpSpPr>
        <p:sp>
          <p:nvSpPr>
            <p:cNvPr id="3" name="Prostokąt 2"/>
            <p:cNvSpPr/>
            <p:nvPr/>
          </p:nvSpPr>
          <p:spPr>
            <a:xfrm>
              <a:off x="4658507" y="1492994"/>
              <a:ext cx="560438" cy="2546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Lp.</a:t>
              </a:r>
              <a:endParaRPr lang="pl-PL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5250844" y="1492994"/>
              <a:ext cx="5381714" cy="2546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Nazwa projektu</a:t>
              </a:r>
              <a:endParaRPr lang="pl-PL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10664456" y="1492994"/>
              <a:ext cx="1190845" cy="2546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Kwota</a:t>
              </a:r>
              <a:endParaRPr lang="pl-PL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upa 77"/>
          <p:cNvGrpSpPr/>
          <p:nvPr/>
        </p:nvGrpSpPr>
        <p:grpSpPr>
          <a:xfrm>
            <a:off x="4658507" y="1771159"/>
            <a:ext cx="7196794" cy="254690"/>
            <a:chOff x="4658507" y="1771159"/>
            <a:chExt cx="7196794" cy="254690"/>
          </a:xfrm>
        </p:grpSpPr>
        <p:sp>
          <p:nvSpPr>
            <p:cNvPr id="18" name="Prostokąt 17"/>
            <p:cNvSpPr/>
            <p:nvPr/>
          </p:nvSpPr>
          <p:spPr>
            <a:xfrm>
              <a:off x="4658507" y="1771159"/>
              <a:ext cx="560438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250844" y="1771159"/>
              <a:ext cx="5381714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r>
                <a:rPr lang="pl-PL" sz="8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Usprawnienie połączenia komunikacyjnego pomiędzy wyspami Uznam i Wolin</a:t>
              </a: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10664456" y="1771159"/>
              <a:ext cx="1190845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ctr"/>
              <a:r>
                <a:rPr lang="pl-PL" sz="85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25 800 000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upa 78"/>
          <p:cNvGrpSpPr/>
          <p:nvPr/>
        </p:nvGrpSpPr>
        <p:grpSpPr>
          <a:xfrm>
            <a:off x="4658507" y="2049324"/>
            <a:ext cx="7196794" cy="254690"/>
            <a:chOff x="4658507" y="2049324"/>
            <a:chExt cx="7196794" cy="254690"/>
          </a:xfrm>
        </p:grpSpPr>
        <p:sp>
          <p:nvSpPr>
            <p:cNvPr id="22" name="Prostokąt 21"/>
            <p:cNvSpPr/>
            <p:nvPr/>
          </p:nvSpPr>
          <p:spPr>
            <a:xfrm>
              <a:off x="4658507" y="2049324"/>
              <a:ext cx="560438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5250844" y="2049324"/>
              <a:ext cx="5381714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Przebudowa chodników i jezdni w drogach gminnych i powiatowych</a:t>
              </a:r>
            </a:p>
          </p:txBody>
        </p:sp>
        <p:sp>
          <p:nvSpPr>
            <p:cNvPr id="24" name="Prostokąt 23"/>
            <p:cNvSpPr/>
            <p:nvPr/>
          </p:nvSpPr>
          <p:spPr>
            <a:xfrm>
              <a:off x="10664456" y="2049324"/>
              <a:ext cx="1190845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24 244 000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upa 79"/>
          <p:cNvGrpSpPr/>
          <p:nvPr/>
        </p:nvGrpSpPr>
        <p:grpSpPr>
          <a:xfrm>
            <a:off x="4658507" y="2327489"/>
            <a:ext cx="7196794" cy="254690"/>
            <a:chOff x="4658507" y="2327489"/>
            <a:chExt cx="7196794" cy="254690"/>
          </a:xfrm>
        </p:grpSpPr>
        <p:sp>
          <p:nvSpPr>
            <p:cNvPr id="26" name="Prostokąt 25"/>
            <p:cNvSpPr/>
            <p:nvPr/>
          </p:nvSpPr>
          <p:spPr>
            <a:xfrm>
              <a:off x="4658507" y="2327489"/>
              <a:ext cx="560438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Prostokąt 26"/>
            <p:cNvSpPr/>
            <p:nvPr/>
          </p:nvSpPr>
          <p:spPr>
            <a:xfrm>
              <a:off x="5250844" y="2327489"/>
              <a:ext cx="5381714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Kurort nadmorski Świnoujście - nowa wizja przestrzeni publicznej</a:t>
              </a: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10664456" y="2327489"/>
              <a:ext cx="1190845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20 798 000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a 80"/>
          <p:cNvGrpSpPr/>
          <p:nvPr/>
        </p:nvGrpSpPr>
        <p:grpSpPr>
          <a:xfrm>
            <a:off x="4658507" y="2605654"/>
            <a:ext cx="7196794" cy="254690"/>
            <a:chOff x="4658507" y="2605654"/>
            <a:chExt cx="7196794" cy="254690"/>
          </a:xfrm>
        </p:grpSpPr>
        <p:sp>
          <p:nvSpPr>
            <p:cNvPr id="30" name="Prostokąt 29"/>
            <p:cNvSpPr/>
            <p:nvPr/>
          </p:nvSpPr>
          <p:spPr>
            <a:xfrm>
              <a:off x="4658507" y="2605654"/>
              <a:ext cx="560438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5250844" y="2605654"/>
              <a:ext cx="5381714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Wzmocnienie potencjału rozwojowego wyspy Karsibór w oparciu o cenne walory przyrodnicze i kulturowe</a:t>
              </a: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10664456" y="2605654"/>
              <a:ext cx="1190845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9 558 000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a 81"/>
          <p:cNvGrpSpPr/>
          <p:nvPr/>
        </p:nvGrpSpPr>
        <p:grpSpPr>
          <a:xfrm>
            <a:off x="4658507" y="2883819"/>
            <a:ext cx="7196794" cy="254690"/>
            <a:chOff x="4658507" y="2883819"/>
            <a:chExt cx="7196794" cy="254690"/>
          </a:xfrm>
        </p:grpSpPr>
        <p:sp>
          <p:nvSpPr>
            <p:cNvPr id="34" name="Prostokąt 33"/>
            <p:cNvSpPr/>
            <p:nvPr/>
          </p:nvSpPr>
          <p:spPr>
            <a:xfrm>
              <a:off x="4658507" y="2883819"/>
              <a:ext cx="560438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5250844" y="2883819"/>
              <a:ext cx="5381714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Budowa obwodnicy wschodniej łączącej tereny portowe na wyspie Uznam z drogą krajową nr </a:t>
              </a:r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93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10664456" y="2883819"/>
              <a:ext cx="1190845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8 564 000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upa 82"/>
          <p:cNvGrpSpPr/>
          <p:nvPr/>
        </p:nvGrpSpPr>
        <p:grpSpPr>
          <a:xfrm>
            <a:off x="4658507" y="3161984"/>
            <a:ext cx="7196794" cy="254690"/>
            <a:chOff x="4658507" y="3161984"/>
            <a:chExt cx="7196794" cy="254690"/>
          </a:xfrm>
        </p:grpSpPr>
        <p:sp>
          <p:nvSpPr>
            <p:cNvPr id="38" name="Prostokąt 37"/>
            <p:cNvSpPr/>
            <p:nvPr/>
          </p:nvSpPr>
          <p:spPr>
            <a:xfrm>
              <a:off x="4658507" y="3161984"/>
              <a:ext cx="560438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5250844" y="3161984"/>
              <a:ext cx="5381714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Przebudowa ulicy Wojska Polskiego</a:t>
              </a:r>
            </a:p>
          </p:txBody>
        </p:sp>
        <p:sp>
          <p:nvSpPr>
            <p:cNvPr id="40" name="Prostokąt 39"/>
            <p:cNvSpPr/>
            <p:nvPr/>
          </p:nvSpPr>
          <p:spPr>
            <a:xfrm>
              <a:off x="10664456" y="3161984"/>
              <a:ext cx="1190845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8 200 000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upa 83"/>
          <p:cNvGrpSpPr/>
          <p:nvPr/>
        </p:nvGrpSpPr>
        <p:grpSpPr>
          <a:xfrm>
            <a:off x="4658507" y="3440149"/>
            <a:ext cx="7196794" cy="254690"/>
            <a:chOff x="4658507" y="3440149"/>
            <a:chExt cx="7196794" cy="254690"/>
          </a:xfrm>
        </p:grpSpPr>
        <p:sp>
          <p:nvSpPr>
            <p:cNvPr id="42" name="Prostokąt 41"/>
            <p:cNvSpPr/>
            <p:nvPr/>
          </p:nvSpPr>
          <p:spPr>
            <a:xfrm>
              <a:off x="4658507" y="3440149"/>
              <a:ext cx="560438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5250844" y="3440149"/>
              <a:ext cx="5381714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Budowa przedszkola integracyjnego przy ul. Bydgoskiej w Świnoujściu</a:t>
              </a:r>
            </a:p>
          </p:txBody>
        </p:sp>
        <p:sp>
          <p:nvSpPr>
            <p:cNvPr id="44" name="Prostokąt 43"/>
            <p:cNvSpPr/>
            <p:nvPr/>
          </p:nvSpPr>
          <p:spPr>
            <a:xfrm>
              <a:off x="10664456" y="3440149"/>
              <a:ext cx="1190845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7 770 000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upa 84"/>
          <p:cNvGrpSpPr/>
          <p:nvPr/>
        </p:nvGrpSpPr>
        <p:grpSpPr>
          <a:xfrm>
            <a:off x="4658507" y="3718314"/>
            <a:ext cx="7196794" cy="254690"/>
            <a:chOff x="4658507" y="3718314"/>
            <a:chExt cx="7196794" cy="254690"/>
          </a:xfrm>
        </p:grpSpPr>
        <p:sp>
          <p:nvSpPr>
            <p:cNvPr id="46" name="Prostokąt 45"/>
            <p:cNvSpPr/>
            <p:nvPr/>
          </p:nvSpPr>
          <p:spPr>
            <a:xfrm>
              <a:off x="4658507" y="3718314"/>
              <a:ext cx="560438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Prostokąt 46"/>
            <p:cNvSpPr/>
            <p:nvPr/>
          </p:nvSpPr>
          <p:spPr>
            <a:xfrm>
              <a:off x="5250844" y="3718314"/>
              <a:ext cx="5381714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Budowa infrastruktury związanej z modernizacją węzła przesiadkowego kolejowo-promowo-autobusowego</a:t>
              </a:r>
            </a:p>
          </p:txBody>
        </p:sp>
        <p:sp>
          <p:nvSpPr>
            <p:cNvPr id="48" name="Prostokąt 47"/>
            <p:cNvSpPr/>
            <p:nvPr/>
          </p:nvSpPr>
          <p:spPr>
            <a:xfrm>
              <a:off x="10664456" y="3718314"/>
              <a:ext cx="1190845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7 100 000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upa 85"/>
          <p:cNvGrpSpPr/>
          <p:nvPr/>
        </p:nvGrpSpPr>
        <p:grpSpPr>
          <a:xfrm>
            <a:off x="4658507" y="3996479"/>
            <a:ext cx="7196794" cy="254690"/>
            <a:chOff x="4658507" y="3996479"/>
            <a:chExt cx="7196794" cy="254690"/>
          </a:xfrm>
        </p:grpSpPr>
        <p:sp>
          <p:nvSpPr>
            <p:cNvPr id="50" name="Prostokąt 49"/>
            <p:cNvSpPr/>
            <p:nvPr/>
          </p:nvSpPr>
          <p:spPr>
            <a:xfrm>
              <a:off x="4658507" y="3996479"/>
              <a:ext cx="560438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Prostokąt 50"/>
            <p:cNvSpPr/>
            <p:nvPr/>
          </p:nvSpPr>
          <p:spPr>
            <a:xfrm>
              <a:off x="5250844" y="3996479"/>
              <a:ext cx="5381714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Rewitalizacja powojskowych terenów w celu utworzenia Centrum Usług "Mulnik" w Świnoujściu</a:t>
              </a:r>
            </a:p>
          </p:txBody>
        </p:sp>
        <p:sp>
          <p:nvSpPr>
            <p:cNvPr id="52" name="Prostokąt 51"/>
            <p:cNvSpPr/>
            <p:nvPr/>
          </p:nvSpPr>
          <p:spPr>
            <a:xfrm>
              <a:off x="10664456" y="3996479"/>
              <a:ext cx="1190845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6 900 000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upa 86"/>
          <p:cNvGrpSpPr/>
          <p:nvPr/>
        </p:nvGrpSpPr>
        <p:grpSpPr>
          <a:xfrm>
            <a:off x="4658507" y="4274644"/>
            <a:ext cx="7196794" cy="254690"/>
            <a:chOff x="4658507" y="4274644"/>
            <a:chExt cx="7196794" cy="254690"/>
          </a:xfrm>
        </p:grpSpPr>
        <p:sp>
          <p:nvSpPr>
            <p:cNvPr id="54" name="Prostokąt 53"/>
            <p:cNvSpPr/>
            <p:nvPr/>
          </p:nvSpPr>
          <p:spPr>
            <a:xfrm>
              <a:off x="4658507" y="4274644"/>
              <a:ext cx="560438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Prostokąt 54"/>
            <p:cNvSpPr/>
            <p:nvPr/>
          </p:nvSpPr>
          <p:spPr>
            <a:xfrm>
              <a:off x="5250844" y="4274644"/>
              <a:ext cx="5381714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Rozbudowa ulicy Markiewicza</a:t>
              </a:r>
            </a:p>
          </p:txBody>
        </p:sp>
        <p:sp>
          <p:nvSpPr>
            <p:cNvPr id="56" name="Prostokąt 55"/>
            <p:cNvSpPr/>
            <p:nvPr/>
          </p:nvSpPr>
          <p:spPr>
            <a:xfrm>
              <a:off x="10664456" y="4274644"/>
              <a:ext cx="1190845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6 600 000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Grupa 87"/>
          <p:cNvGrpSpPr/>
          <p:nvPr/>
        </p:nvGrpSpPr>
        <p:grpSpPr>
          <a:xfrm>
            <a:off x="4658507" y="4552809"/>
            <a:ext cx="7196794" cy="254690"/>
            <a:chOff x="4658507" y="4552809"/>
            <a:chExt cx="7196794" cy="254690"/>
          </a:xfrm>
        </p:grpSpPr>
        <p:sp>
          <p:nvSpPr>
            <p:cNvPr id="58" name="Prostokąt 57"/>
            <p:cNvSpPr/>
            <p:nvPr/>
          </p:nvSpPr>
          <p:spPr>
            <a:xfrm>
              <a:off x="4658507" y="4552809"/>
              <a:ext cx="560438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Prostokąt 58"/>
            <p:cNvSpPr/>
            <p:nvPr/>
          </p:nvSpPr>
          <p:spPr>
            <a:xfrm>
              <a:off x="5250844" y="4552809"/>
              <a:ext cx="5381714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Budowa budynku komunalnego przy ul. Steyera</a:t>
              </a:r>
            </a:p>
          </p:txBody>
        </p:sp>
        <p:sp>
          <p:nvSpPr>
            <p:cNvPr id="60" name="Prostokąt 59"/>
            <p:cNvSpPr/>
            <p:nvPr/>
          </p:nvSpPr>
          <p:spPr>
            <a:xfrm>
              <a:off x="10664456" y="4552809"/>
              <a:ext cx="1190845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5 200 000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upa 88"/>
          <p:cNvGrpSpPr/>
          <p:nvPr/>
        </p:nvGrpSpPr>
        <p:grpSpPr>
          <a:xfrm>
            <a:off x="4658507" y="4830974"/>
            <a:ext cx="7196794" cy="254690"/>
            <a:chOff x="4658507" y="4830974"/>
            <a:chExt cx="7196794" cy="254690"/>
          </a:xfrm>
        </p:grpSpPr>
        <p:sp>
          <p:nvSpPr>
            <p:cNvPr id="62" name="Prostokąt 61"/>
            <p:cNvSpPr/>
            <p:nvPr/>
          </p:nvSpPr>
          <p:spPr>
            <a:xfrm>
              <a:off x="4658507" y="4830974"/>
              <a:ext cx="560438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Prostokąt 62"/>
            <p:cNvSpPr/>
            <p:nvPr/>
          </p:nvSpPr>
          <p:spPr>
            <a:xfrm>
              <a:off x="5250844" y="4830974"/>
              <a:ext cx="5381714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8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Budowa przystani jachtowej w Świnoujściu-Łunowie w ramach Zachodniopomorskiego Szlaku Żeglarskiego</a:t>
              </a:r>
            </a:p>
          </p:txBody>
        </p:sp>
        <p:sp>
          <p:nvSpPr>
            <p:cNvPr id="64" name="Prostokąt 63"/>
            <p:cNvSpPr/>
            <p:nvPr/>
          </p:nvSpPr>
          <p:spPr>
            <a:xfrm>
              <a:off x="10664456" y="4830974"/>
              <a:ext cx="1190845" cy="254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5 100 000</a:t>
              </a:r>
              <a:endParaRPr lang="pl-PL" sz="8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upa 89"/>
          <p:cNvGrpSpPr/>
          <p:nvPr/>
        </p:nvGrpSpPr>
        <p:grpSpPr>
          <a:xfrm>
            <a:off x="4658507" y="5109139"/>
            <a:ext cx="7196794" cy="254690"/>
            <a:chOff x="4658507" y="5109139"/>
            <a:chExt cx="7196794" cy="254690"/>
          </a:xfrm>
        </p:grpSpPr>
        <p:sp>
          <p:nvSpPr>
            <p:cNvPr id="66" name="Prostokąt 65"/>
            <p:cNvSpPr/>
            <p:nvPr/>
          </p:nvSpPr>
          <p:spPr>
            <a:xfrm>
              <a:off x="4658507" y="5109139"/>
              <a:ext cx="560438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8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Prostokąt 66"/>
            <p:cNvSpPr/>
            <p:nvPr/>
          </p:nvSpPr>
          <p:spPr>
            <a:xfrm>
              <a:off x="5250844" y="5109139"/>
              <a:ext cx="5381714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ctr"/>
              <a:r>
                <a:rPr lang="pl-PL" sz="85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Razem inwestycje 1-12</a:t>
              </a:r>
            </a:p>
          </p:txBody>
        </p:sp>
        <p:sp>
          <p:nvSpPr>
            <p:cNvPr id="68" name="Prostokąt 67"/>
            <p:cNvSpPr/>
            <p:nvPr/>
          </p:nvSpPr>
          <p:spPr>
            <a:xfrm>
              <a:off x="10664456" y="5109139"/>
              <a:ext cx="1190845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ctr"/>
              <a:r>
                <a:rPr lang="pl-PL" sz="85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135 834 000</a:t>
              </a:r>
            </a:p>
          </p:txBody>
        </p:sp>
      </p:grpSp>
      <p:grpSp>
        <p:nvGrpSpPr>
          <p:cNvPr id="45" name="Grupa 90"/>
          <p:cNvGrpSpPr/>
          <p:nvPr/>
        </p:nvGrpSpPr>
        <p:grpSpPr>
          <a:xfrm>
            <a:off x="4658507" y="5387304"/>
            <a:ext cx="7196794" cy="254690"/>
            <a:chOff x="4658507" y="5387304"/>
            <a:chExt cx="7196794" cy="254690"/>
          </a:xfrm>
        </p:grpSpPr>
        <p:sp>
          <p:nvSpPr>
            <p:cNvPr id="70" name="Prostokąt 69"/>
            <p:cNvSpPr/>
            <p:nvPr/>
          </p:nvSpPr>
          <p:spPr>
            <a:xfrm>
              <a:off x="4658507" y="5387304"/>
              <a:ext cx="560438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8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Prostokąt 70"/>
            <p:cNvSpPr/>
            <p:nvPr/>
          </p:nvSpPr>
          <p:spPr>
            <a:xfrm>
              <a:off x="5250844" y="5387304"/>
              <a:ext cx="5381714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ctr"/>
              <a:r>
                <a:rPr lang="pl-PL" sz="85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Pozostałe wydatki majątkowe zaplanowane w budżecie na 2018 rok</a:t>
              </a:r>
            </a:p>
          </p:txBody>
        </p:sp>
        <p:sp>
          <p:nvSpPr>
            <p:cNvPr id="72" name="Prostokąt 71"/>
            <p:cNvSpPr/>
            <p:nvPr/>
          </p:nvSpPr>
          <p:spPr>
            <a:xfrm>
              <a:off x="10664456" y="5387304"/>
              <a:ext cx="1190845" cy="254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ctr"/>
              <a:r>
                <a:rPr lang="pl-PL" sz="85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84 831 099</a:t>
              </a:r>
            </a:p>
          </p:txBody>
        </p:sp>
      </p:grpSp>
      <p:grpSp>
        <p:nvGrpSpPr>
          <p:cNvPr id="49" name="Grupa 91"/>
          <p:cNvGrpSpPr/>
          <p:nvPr/>
        </p:nvGrpSpPr>
        <p:grpSpPr>
          <a:xfrm>
            <a:off x="4658507" y="5665469"/>
            <a:ext cx="7196794" cy="254690"/>
            <a:chOff x="4658507" y="5665469"/>
            <a:chExt cx="7196794" cy="254690"/>
          </a:xfrm>
        </p:grpSpPr>
        <p:sp>
          <p:nvSpPr>
            <p:cNvPr id="74" name="Prostokąt 73"/>
            <p:cNvSpPr/>
            <p:nvPr/>
          </p:nvSpPr>
          <p:spPr>
            <a:xfrm>
              <a:off x="4658507" y="5665469"/>
              <a:ext cx="560438" cy="2546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Prostokąt 74"/>
            <p:cNvSpPr/>
            <p:nvPr/>
          </p:nvSpPr>
          <p:spPr>
            <a:xfrm>
              <a:off x="5250844" y="5665469"/>
              <a:ext cx="5381714" cy="2546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ctr"/>
              <a:r>
                <a:rPr lang="pl-PL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OGÓŁEM WYDATKI MAJĄTKOWE</a:t>
              </a:r>
            </a:p>
          </p:txBody>
        </p:sp>
        <p:sp>
          <p:nvSpPr>
            <p:cNvPr id="76" name="Prostokąt 75"/>
            <p:cNvSpPr/>
            <p:nvPr/>
          </p:nvSpPr>
          <p:spPr>
            <a:xfrm>
              <a:off x="10664456" y="5665469"/>
              <a:ext cx="1190845" cy="2546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ctr"/>
              <a:r>
                <a:rPr lang="pl-PL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220 665 099</a:t>
              </a:r>
            </a:p>
          </p:txBody>
        </p:sp>
      </p:grp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312705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/>
              <a:pPr algn="l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7567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12706" y="234721"/>
            <a:ext cx="5426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pl-P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budżetu na rok 2018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sp>
        <p:nvSpPr>
          <p:cNvPr id="20" name="pole tekstowe 19"/>
          <p:cNvSpPr txBox="1"/>
          <p:nvPr/>
        </p:nvSpPr>
        <p:spPr>
          <a:xfrm>
            <a:off x="4559853" y="2935706"/>
            <a:ext cx="530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15 listopada</a:t>
            </a:r>
          </a:p>
          <a:p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Prezydent Miasta ma obowiązek przedłożenia Radzie Miasta i Regionalnej Izbie Obrachunkowej projekt budżetu na 2018 r. 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215680" y="1266092"/>
            <a:ext cx="720080" cy="5591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312706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/>
              <a:pPr algn="l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8779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12706" y="234721"/>
            <a:ext cx="643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 </a:t>
            </a:r>
            <a:r>
              <a:rPr lang="pl-P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jednostki samorządu terytorialnego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4668253" y="2775278"/>
            <a:ext cx="715878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 jednostki samorządu terytorialnego jest rocznym planem dochodów i wydatków oraz przychodów i rozchodów tej jednostki.</a:t>
            </a:r>
          </a:p>
          <a:p>
            <a:pPr marL="285750" indent="-285750">
              <a:spcAft>
                <a:spcPts val="120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 uchwalany jest na rok budżetowy.</a:t>
            </a:r>
          </a:p>
          <a:p>
            <a:pPr marL="285750" indent="-285750">
              <a:spcAft>
                <a:spcPts val="120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Rokiem budżetowym jest rok kalendarzowy.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215680" y="1266092"/>
            <a:ext cx="720080" cy="5591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312706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/>
              <a:pPr algn="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1994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12706" y="234721"/>
            <a:ext cx="643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 </a:t>
            </a:r>
            <a:r>
              <a:rPr lang="pl-P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jednostki samorządu terytorialnego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graphicFrame>
        <p:nvGraphicFramePr>
          <p:cNvPr id="14" name="Wykres 13"/>
          <p:cNvGraphicFramePr/>
          <p:nvPr>
            <p:extLst>
              <p:ext uri="{D42A27DB-BD31-4B8C-83A1-F6EECF244321}">
                <p14:modId xmlns:p14="http://schemas.microsoft.com/office/powerpoint/2010/main" xmlns="" val="146083208"/>
              </p:ext>
            </p:extLst>
          </p:nvPr>
        </p:nvGraphicFramePr>
        <p:xfrm>
          <a:off x="5709800" y="1076932"/>
          <a:ext cx="6861342" cy="4574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pole tekstowe 18"/>
          <p:cNvSpPr txBox="1"/>
          <p:nvPr/>
        </p:nvSpPr>
        <p:spPr>
          <a:xfrm>
            <a:off x="650636" y="2215206"/>
            <a:ext cx="494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 JST tworzą:</a:t>
            </a:r>
            <a:endParaRPr lang="pl-PL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650636" y="3066584"/>
            <a:ext cx="494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Dochody 	– 367 533 692 zł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650634" y="3631796"/>
            <a:ext cx="494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	– 465 512 430 zł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650635" y="4197008"/>
            <a:ext cx="494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 (deficyt)	–   97 978 738 zł</a:t>
            </a:r>
          </a:p>
        </p:txBody>
      </p:sp>
      <p:cxnSp>
        <p:nvCxnSpPr>
          <p:cNvPr id="25" name="Łącznik prosty 24"/>
          <p:cNvCxnSpPr/>
          <p:nvPr/>
        </p:nvCxnSpPr>
        <p:spPr>
          <a:xfrm>
            <a:off x="6074383" y="2000816"/>
            <a:ext cx="18107" cy="291521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312706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/>
              <a:pPr algn="l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64591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750"/>
                            </p:stCondLst>
                            <p:childTnLst>
                              <p:par>
                                <p:cTn id="4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1" uiExpand="1">
        <p:bldSub>
          <a:bldChart bld="category"/>
        </p:bldSub>
      </p:bldGraphic>
      <p:bldP spid="19" grpId="0"/>
      <p:bldP spid="20" grpId="0" uiExpand="1" build="p"/>
      <p:bldP spid="21" grpId="0" uiExpand="1" build="p"/>
      <p:bldP spid="2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12705" y="234721"/>
            <a:ext cx="1083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 </a:t>
            </a:r>
            <a:r>
              <a:rPr lang="pl-P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miasta </a:t>
            </a:r>
            <a:r>
              <a:rPr lang="pl-P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Świnoujście z uwzględnieniem przychodów i rozchodów</a:t>
            </a:r>
            <a:endParaRPr lang="pl-PL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3652790029"/>
              </p:ext>
            </p:extLst>
          </p:nvPr>
        </p:nvGraphicFramePr>
        <p:xfrm>
          <a:off x="1753704" y="1205948"/>
          <a:ext cx="8128000" cy="489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312705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/>
              <a:pPr algn="l"/>
              <a:t>5</a:t>
            </a:fld>
            <a:endParaRPr lang="pl-PL"/>
          </a:p>
        </p:txBody>
      </p:sp>
      <p:cxnSp>
        <p:nvCxnSpPr>
          <p:cNvPr id="7" name="Łącznik prosty 6"/>
          <p:cNvCxnSpPr/>
          <p:nvPr/>
        </p:nvCxnSpPr>
        <p:spPr>
          <a:xfrm>
            <a:off x="7382577" y="1205948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8475882" y="1205948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7524318" y="1076932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Prognoza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928371" y="1076932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57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8" grpId="0" uiExpand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12705" y="234721"/>
            <a:ext cx="1083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 </a:t>
            </a:r>
            <a:r>
              <a:rPr lang="pl-P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operacyjny budżetu miasta Świnoujście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2370678976"/>
              </p:ext>
            </p:extLst>
          </p:nvPr>
        </p:nvGraphicFramePr>
        <p:xfrm>
          <a:off x="1753704" y="1205948"/>
          <a:ext cx="8128000" cy="489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312705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/>
              <a:pPr algn="l"/>
              <a:t>6</a:t>
            </a:fld>
            <a:endParaRPr lang="pl-PL"/>
          </a:p>
        </p:txBody>
      </p:sp>
      <p:cxnSp>
        <p:nvCxnSpPr>
          <p:cNvPr id="10" name="Łącznik prosty 9"/>
          <p:cNvCxnSpPr/>
          <p:nvPr/>
        </p:nvCxnSpPr>
        <p:spPr>
          <a:xfrm>
            <a:off x="7382577" y="1205948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8475882" y="1205948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7524318" y="1076932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Prognoza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8928371" y="1076932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966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12" grpId="0" uiExpan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12705" y="234721"/>
            <a:ext cx="1083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Źródła </a:t>
            </a:r>
            <a:r>
              <a:rPr lang="pl-P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dochodów budżetu miasta Świnoujście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2644629815"/>
              </p:ext>
            </p:extLst>
          </p:nvPr>
        </p:nvGraphicFramePr>
        <p:xfrm>
          <a:off x="1753704" y="1205948"/>
          <a:ext cx="8128000" cy="489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1"/>
          <p:cNvSpPr txBox="1"/>
          <p:nvPr/>
        </p:nvSpPr>
        <p:spPr>
          <a:xfrm>
            <a:off x="2955234" y="2715452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215,5 mln zł</a:t>
            </a:r>
            <a:endParaRPr lang="pl-PL" sz="1100" b="1" dirty="0"/>
          </a:p>
        </p:txBody>
      </p:sp>
      <p:sp>
        <p:nvSpPr>
          <p:cNvPr id="7" name="pole tekstowe 1"/>
          <p:cNvSpPr txBox="1"/>
          <p:nvPr/>
        </p:nvSpPr>
        <p:spPr>
          <a:xfrm>
            <a:off x="4133352" y="2437237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245 mln zł</a:t>
            </a:r>
            <a:endParaRPr lang="pl-PL" sz="1100" b="1" dirty="0"/>
          </a:p>
        </p:txBody>
      </p:sp>
      <p:sp>
        <p:nvSpPr>
          <p:cNvPr id="8" name="pole tekstowe 1"/>
          <p:cNvSpPr txBox="1"/>
          <p:nvPr/>
        </p:nvSpPr>
        <p:spPr>
          <a:xfrm>
            <a:off x="5287616" y="2437236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242,5 mln zł</a:t>
            </a:r>
            <a:endParaRPr lang="pl-PL" sz="1100" b="1" dirty="0"/>
          </a:p>
        </p:txBody>
      </p:sp>
      <p:sp>
        <p:nvSpPr>
          <p:cNvPr id="10" name="pole tekstowe 1"/>
          <p:cNvSpPr txBox="1"/>
          <p:nvPr/>
        </p:nvSpPr>
        <p:spPr>
          <a:xfrm>
            <a:off x="6457783" y="1532112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330,9 mln zł</a:t>
            </a:r>
            <a:endParaRPr lang="pl-PL" sz="1100" b="1" dirty="0"/>
          </a:p>
        </p:txBody>
      </p:sp>
      <p:sp>
        <p:nvSpPr>
          <p:cNvPr id="11" name="pole tekstowe 1"/>
          <p:cNvSpPr txBox="1"/>
          <p:nvPr/>
        </p:nvSpPr>
        <p:spPr>
          <a:xfrm>
            <a:off x="7604096" y="1655357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320,2 mln zł</a:t>
            </a:r>
            <a:endParaRPr lang="pl-PL" sz="1100" b="1" dirty="0"/>
          </a:p>
        </p:txBody>
      </p:sp>
      <p:sp>
        <p:nvSpPr>
          <p:cNvPr id="12" name="pole tekstowe 1"/>
          <p:cNvSpPr txBox="1"/>
          <p:nvPr/>
        </p:nvSpPr>
        <p:spPr>
          <a:xfrm>
            <a:off x="8758361" y="1082702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367,6 mln zł</a:t>
            </a:r>
            <a:endParaRPr lang="pl-PL" sz="1100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312705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/>
              <a:pPr algn="l"/>
              <a:t>7</a:t>
            </a:fld>
            <a:endParaRPr lang="pl-PL"/>
          </a:p>
        </p:txBody>
      </p:sp>
      <p:cxnSp>
        <p:nvCxnSpPr>
          <p:cNvPr id="21" name="Łącznik prosty 20"/>
          <p:cNvCxnSpPr/>
          <p:nvPr/>
        </p:nvCxnSpPr>
        <p:spPr>
          <a:xfrm>
            <a:off x="7382577" y="1205948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>
            <a:off x="8475882" y="1205948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/>
          <p:cNvSpPr txBox="1"/>
          <p:nvPr/>
        </p:nvSpPr>
        <p:spPr>
          <a:xfrm>
            <a:off x="7524318" y="1076932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Prognoza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8928371" y="902202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74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6" grpId="0"/>
      <p:bldP spid="7" grpId="0"/>
      <p:bldP spid="8" grpId="0"/>
      <p:bldP spid="10" grpId="0"/>
      <p:bldP spid="11" grpId="0"/>
      <p:bldP spid="12" grpId="0"/>
      <p:bldP spid="23" grpId="0" uiExpand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593-3E82-43B4-91D6-58AEC69AB36D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12705" y="234721"/>
            <a:ext cx="1083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</a:t>
            </a:r>
            <a:r>
              <a:rPr lang="pl-P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budżetu miasta Świnoujście na główne sfery życia</a:t>
            </a:r>
            <a:endParaRPr lang="pl-PL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sp>
        <p:nvSpPr>
          <p:cNvPr id="15" name="Symbol zastępczy numeru slajdu 4"/>
          <p:cNvSpPr txBox="1">
            <a:spLocks/>
          </p:cNvSpPr>
          <p:nvPr/>
        </p:nvSpPr>
        <p:spPr>
          <a:xfrm>
            <a:off x="3127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570593-3E82-43B4-91D6-58AEC69AB36D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1" name="Wykres 30"/>
          <p:cNvGraphicFramePr/>
          <p:nvPr>
            <p:extLst>
              <p:ext uri="{D42A27DB-BD31-4B8C-83A1-F6EECF244321}">
                <p14:modId xmlns:p14="http://schemas.microsoft.com/office/powerpoint/2010/main" xmlns="" val="87312908"/>
              </p:ext>
            </p:extLst>
          </p:nvPr>
        </p:nvGraphicFramePr>
        <p:xfrm>
          <a:off x="1753704" y="1205948"/>
          <a:ext cx="8128000" cy="489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pole tekstowe 1"/>
          <p:cNvSpPr txBox="1"/>
          <p:nvPr/>
        </p:nvSpPr>
        <p:spPr>
          <a:xfrm>
            <a:off x="2903947" y="3005846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226 mln zł</a:t>
            </a:r>
            <a:endParaRPr lang="pl-PL" sz="1100" b="1" dirty="0"/>
          </a:p>
        </p:txBody>
      </p:sp>
      <p:sp>
        <p:nvSpPr>
          <p:cNvPr id="33" name="pole tekstowe 1"/>
          <p:cNvSpPr txBox="1"/>
          <p:nvPr/>
        </p:nvSpPr>
        <p:spPr>
          <a:xfrm>
            <a:off x="3892876" y="2934683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231,8 mln zł</a:t>
            </a:r>
            <a:endParaRPr lang="pl-PL" sz="1100" b="1" dirty="0"/>
          </a:p>
        </p:txBody>
      </p:sp>
      <p:sp>
        <p:nvSpPr>
          <p:cNvPr id="34" name="pole tekstowe 1"/>
          <p:cNvSpPr txBox="1"/>
          <p:nvPr/>
        </p:nvSpPr>
        <p:spPr>
          <a:xfrm>
            <a:off x="4935743" y="2963540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231,7 mln zł</a:t>
            </a:r>
            <a:endParaRPr lang="pl-PL" sz="1100" b="1" dirty="0"/>
          </a:p>
        </p:txBody>
      </p:sp>
      <p:sp>
        <p:nvSpPr>
          <p:cNvPr id="35" name="pole tekstowe 1"/>
          <p:cNvSpPr txBox="1"/>
          <p:nvPr/>
        </p:nvSpPr>
        <p:spPr>
          <a:xfrm>
            <a:off x="5951072" y="2889113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246,7 mln zł</a:t>
            </a:r>
            <a:endParaRPr lang="pl-PL" sz="1100" b="1" dirty="0"/>
          </a:p>
        </p:txBody>
      </p:sp>
      <p:sp>
        <p:nvSpPr>
          <p:cNvPr id="36" name="pole tekstowe 1"/>
          <p:cNvSpPr txBox="1"/>
          <p:nvPr/>
        </p:nvSpPr>
        <p:spPr>
          <a:xfrm>
            <a:off x="6894855" y="1820498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369,7 mln zł</a:t>
            </a:r>
            <a:endParaRPr lang="pl-PL" sz="1100" b="1" dirty="0"/>
          </a:p>
        </p:txBody>
      </p:sp>
      <p:sp>
        <p:nvSpPr>
          <p:cNvPr id="37" name="pole tekstowe 1"/>
          <p:cNvSpPr txBox="1"/>
          <p:nvPr/>
        </p:nvSpPr>
        <p:spPr>
          <a:xfrm>
            <a:off x="7930578" y="1302378"/>
            <a:ext cx="747423" cy="2464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/>
              <a:t>465,5 mln zł</a:t>
            </a:r>
            <a:endParaRPr lang="pl-PL" sz="1100" b="1" dirty="0"/>
          </a:p>
        </p:txBody>
      </p:sp>
      <p:cxnSp>
        <p:nvCxnSpPr>
          <p:cNvPr id="38" name="Łącznik prosty 37"/>
          <p:cNvCxnSpPr/>
          <p:nvPr/>
        </p:nvCxnSpPr>
        <p:spPr>
          <a:xfrm>
            <a:off x="6787153" y="1174051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7821749" y="1195315"/>
            <a:ext cx="19251" cy="4193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ole tekstowe 39"/>
          <p:cNvSpPr txBox="1"/>
          <p:nvPr/>
        </p:nvSpPr>
        <p:spPr>
          <a:xfrm>
            <a:off x="6833201" y="1055667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Prognoza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pole tekstowe 40"/>
          <p:cNvSpPr txBox="1"/>
          <p:nvPr/>
        </p:nvSpPr>
        <p:spPr>
          <a:xfrm>
            <a:off x="8003338" y="1087564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pl-P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>
        <p:bldSub>
          <a:bldChart bld="category"/>
        </p:bldSub>
      </p:bldGraphic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8971929" y="6304393"/>
            <a:ext cx="313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kern="100" spc="500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pl-PL" sz="1100" kern="100" spc="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kern="100" spc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pl-PL" sz="1100" kern="100" spc="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swinoujscie.pl</a:t>
            </a:r>
            <a:endParaRPr lang="pl-PL" sz="1100" kern="100" spc="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3747" y="234721"/>
            <a:ext cx="601290" cy="842211"/>
          </a:xfrm>
          <a:prstGeom prst="rect">
            <a:avLst/>
          </a:prstGeom>
        </p:spPr>
      </p:pic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3533162975"/>
              </p:ext>
            </p:extLst>
          </p:nvPr>
        </p:nvGraphicFramePr>
        <p:xfrm>
          <a:off x="1753704" y="1205948"/>
          <a:ext cx="8128000" cy="489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12705" y="234721"/>
            <a:ext cx="1083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</a:t>
            </a:r>
            <a:r>
              <a:rPr lang="pl-P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bieżące i majątkowe miasta Świnoujście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312705" y="6356350"/>
            <a:ext cx="2743200" cy="365125"/>
          </a:xfrm>
        </p:spPr>
        <p:txBody>
          <a:bodyPr/>
          <a:lstStyle/>
          <a:p>
            <a:pPr algn="l"/>
            <a:fld id="{47570593-3E82-43B4-91D6-58AEC69AB36D}" type="slidenum">
              <a:rPr lang="pl-PL" smtClean="0"/>
              <a:pPr algn="l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48898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623</Words>
  <Application>Microsoft Office PowerPoint</Application>
  <PresentationFormat>Niestandardowy</PresentationFormat>
  <Paragraphs>243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tambroszczyk</dc:creator>
  <cp:lastModifiedBy>esawicka</cp:lastModifiedBy>
  <cp:revision>91</cp:revision>
  <cp:lastPrinted>2017-11-30T09:12:16Z</cp:lastPrinted>
  <dcterms:created xsi:type="dcterms:W3CDTF">2017-11-22T13:04:37Z</dcterms:created>
  <dcterms:modified xsi:type="dcterms:W3CDTF">2017-12-01T07:27:38Z</dcterms:modified>
</cp:coreProperties>
</file>